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592423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2c9e94e1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2c9e94e1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500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dfa97a77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dfa97a77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981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dfa97a77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dfa97a77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696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cdfa97a77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cdfa97a77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98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dfa97a77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dfa97a77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028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dfa97a770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dfa97a770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459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dfa97a770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dfa97a77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48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6121b51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d6121b51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8946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dfa97a770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dfa97a770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707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2e4eff7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2e4eff7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568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dfa97a770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dfa97a770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726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2c9e94e1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2c9e94e1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826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d5d5130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cd5d5130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170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2c9e94e1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2c9e94e1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2581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dfa97a77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dfa97a77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820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dfa97a7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dfa97a7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100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dfa97a770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dfa97a77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636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dfa97a77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dfa97a77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61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cdfa97a770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cdfa97a77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21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dfa97a770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dfa97a770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501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hyperlink" Target="https://youtu.be/ehq28VdjM8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hyperlink" Target="https://drive.google.com/file/d/1ZDDyE3r1UvYeT_7pusQywcre3h5chCBE/view?usp=sharing" TargetMode="External"/><Relationship Id="rId4" Type="http://schemas.openxmlformats.org/officeDocument/2006/relationships/hyperlink" Target="https://youtu.be/OqIzo4Faqs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11600" y="1584100"/>
            <a:ext cx="4460400" cy="2097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3500">
                <a:solidFill>
                  <a:srgbClr val="FFFFFF"/>
                </a:solidFill>
                <a:latin typeface="Comic Sans MS"/>
                <a:ea typeface="Comic Sans MS"/>
                <a:cs typeface="Comic Sans MS"/>
                <a:sym typeface="Comic Sans MS"/>
              </a:rPr>
              <a:t>Development of Smart Waste Management System based on IoT platform</a:t>
            </a:r>
            <a:endParaRPr sz="3500">
              <a:solidFill>
                <a:srgbClr val="FFFFFF"/>
              </a:solidFill>
              <a:latin typeface="Comic Sans MS"/>
              <a:ea typeface="Comic Sans MS"/>
              <a:cs typeface="Comic Sans MS"/>
              <a:sym typeface="Comic Sans MS"/>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a:solidFill>
                  <a:srgbClr val="FFFFFF"/>
                </a:solidFill>
                <a:latin typeface="Comic Sans MS"/>
                <a:ea typeface="Comic Sans MS"/>
                <a:cs typeface="Comic Sans MS"/>
                <a:sym typeface="Comic Sans MS"/>
              </a:rPr>
              <a:t>How to upload the program code to ESP8266 module.</a:t>
            </a:r>
            <a:endParaRPr sz="2500">
              <a:solidFill>
                <a:srgbClr val="FFFFFF"/>
              </a:solidFill>
              <a:latin typeface="Comic Sans MS"/>
              <a:ea typeface="Comic Sans MS"/>
              <a:cs typeface="Comic Sans MS"/>
              <a:sym typeface="Comic Sans MS"/>
            </a:endParaRPr>
          </a:p>
        </p:txBody>
      </p:sp>
      <p:sp>
        <p:nvSpPr>
          <p:cNvPr id="121" name="Google Shape;121;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5029200" lvl="0" indent="0" algn="l" rtl="0">
              <a:spcBef>
                <a:spcPts val="0"/>
              </a:spcBef>
              <a:spcAft>
                <a:spcPts val="0"/>
              </a:spcAft>
              <a:buNone/>
            </a:pPr>
            <a:endParaRPr>
              <a:solidFill>
                <a:srgbClr val="FFFFFF"/>
              </a:solidFill>
              <a:latin typeface="Times New Roman"/>
              <a:ea typeface="Times New Roman"/>
              <a:cs typeface="Times New Roman"/>
              <a:sym typeface="Times New Roman"/>
            </a:endParaRPr>
          </a:p>
          <a:p>
            <a:pPr marL="5029200" lvl="0" indent="0" algn="l" rtl="0">
              <a:spcBef>
                <a:spcPts val="1200"/>
              </a:spcBef>
              <a:spcAft>
                <a:spcPts val="0"/>
              </a:spcAft>
              <a:buNone/>
            </a:pPr>
            <a:endParaRPr>
              <a:solidFill>
                <a:srgbClr val="FFFFFF"/>
              </a:solidFill>
              <a:latin typeface="Times New Roman"/>
              <a:ea typeface="Times New Roman"/>
              <a:cs typeface="Times New Roman"/>
              <a:sym typeface="Times New Roman"/>
            </a:endParaRPr>
          </a:p>
          <a:p>
            <a:pPr marL="5029200" lvl="0" indent="0" algn="l" rtl="0">
              <a:spcBef>
                <a:spcPts val="1200"/>
              </a:spcBef>
              <a:spcAft>
                <a:spcPts val="0"/>
              </a:spcAft>
              <a:buNone/>
            </a:pPr>
            <a:r>
              <a:rPr lang="en">
                <a:solidFill>
                  <a:srgbClr val="FFFFFF"/>
                </a:solidFill>
                <a:latin typeface="Times New Roman"/>
                <a:ea typeface="Times New Roman"/>
                <a:cs typeface="Times New Roman"/>
                <a:sym typeface="Times New Roman"/>
              </a:rPr>
              <a:t>We need to wire up the circuit as shown in the image.</a:t>
            </a:r>
            <a:endParaRPr>
              <a:solidFill>
                <a:srgbClr val="FFFFFF"/>
              </a:solidFill>
              <a:latin typeface="Times New Roman"/>
              <a:ea typeface="Times New Roman"/>
              <a:cs typeface="Times New Roman"/>
              <a:sym typeface="Times New Roman"/>
            </a:endParaRPr>
          </a:p>
          <a:p>
            <a:pPr marL="5029200" lvl="0" indent="0" algn="l" rtl="0">
              <a:spcBef>
                <a:spcPts val="1200"/>
              </a:spcBef>
              <a:spcAft>
                <a:spcPts val="1200"/>
              </a:spcAft>
              <a:buNone/>
            </a:pPr>
            <a:r>
              <a:rPr lang="en" i="1">
                <a:solidFill>
                  <a:srgbClr val="FFFFFF"/>
                </a:solidFill>
                <a:latin typeface="Times New Roman"/>
                <a:ea typeface="Times New Roman"/>
                <a:cs typeface="Times New Roman"/>
                <a:sym typeface="Times New Roman"/>
              </a:rPr>
              <a:t>*ESP8266 works on 3.3V and 5V          will  kill your module.</a:t>
            </a:r>
            <a:endParaRPr i="1">
              <a:solidFill>
                <a:srgbClr val="FFFFFF"/>
              </a:solidFill>
              <a:latin typeface="Times New Roman"/>
              <a:ea typeface="Times New Roman"/>
              <a:cs typeface="Times New Roman"/>
              <a:sym typeface="Times New Roman"/>
            </a:endParaRPr>
          </a:p>
        </p:txBody>
      </p:sp>
      <p:pic>
        <p:nvPicPr>
          <p:cNvPr id="122" name="Google Shape;122;p22"/>
          <p:cNvPicPr preferRelativeResize="0"/>
          <p:nvPr/>
        </p:nvPicPr>
        <p:blipFill rotWithShape="1">
          <a:blip r:embed="rId3">
            <a:alphaModFix/>
          </a:blip>
          <a:srcRect l="12350" r="5148"/>
          <a:stretch/>
        </p:blipFill>
        <p:spPr>
          <a:xfrm>
            <a:off x="311700" y="1017725"/>
            <a:ext cx="4813550" cy="378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126"/>
        <p:cNvGrpSpPr/>
        <p:nvPr/>
      </p:nvGrpSpPr>
      <p:grpSpPr>
        <a:xfrm>
          <a:off x="0" y="0"/>
          <a:ext cx="0" cy="0"/>
          <a:chOff x="0" y="0"/>
          <a:chExt cx="0" cy="0"/>
        </a:xfrm>
      </p:grpSpPr>
      <p:sp>
        <p:nvSpPr>
          <p:cNvPr id="127" name="Google Shape;127;p23"/>
          <p:cNvSpPr txBox="1"/>
          <p:nvPr/>
        </p:nvSpPr>
        <p:spPr>
          <a:xfrm>
            <a:off x="0" y="0"/>
            <a:ext cx="9144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1700"/>
              </a:spcAft>
              <a:buNone/>
            </a:pPr>
            <a:r>
              <a:rPr lang="en" sz="2000">
                <a:solidFill>
                  <a:srgbClr val="FFFFFF"/>
                </a:solidFill>
                <a:latin typeface="Times New Roman"/>
                <a:ea typeface="Times New Roman"/>
                <a:cs typeface="Times New Roman"/>
                <a:sym typeface="Times New Roman"/>
              </a:rPr>
              <a:t>Once we wire-up it will look something like this:</a:t>
            </a:r>
            <a:endParaRPr sz="2000">
              <a:solidFill>
                <a:srgbClr val="FFFFFF"/>
              </a:solidFill>
              <a:latin typeface="Times New Roman"/>
              <a:ea typeface="Times New Roman"/>
              <a:cs typeface="Times New Roman"/>
              <a:sym typeface="Times New Roman"/>
            </a:endParaRPr>
          </a:p>
        </p:txBody>
      </p:sp>
      <p:pic>
        <p:nvPicPr>
          <p:cNvPr id="128" name="Google Shape;128;p23"/>
          <p:cNvPicPr preferRelativeResize="0"/>
          <p:nvPr/>
        </p:nvPicPr>
        <p:blipFill rotWithShape="1">
          <a:blip r:embed="rId3">
            <a:alphaModFix/>
          </a:blip>
          <a:srcRect l="16961" r="12216"/>
          <a:stretch/>
        </p:blipFill>
        <p:spPr>
          <a:xfrm rot="5400000">
            <a:off x="977163" y="-257212"/>
            <a:ext cx="3121325" cy="4937349"/>
          </a:xfrm>
          <a:prstGeom prst="rect">
            <a:avLst/>
          </a:prstGeom>
          <a:noFill/>
          <a:ln>
            <a:noFill/>
          </a:ln>
        </p:spPr>
      </p:pic>
      <p:sp>
        <p:nvSpPr>
          <p:cNvPr id="129" name="Google Shape;129;p23"/>
          <p:cNvSpPr txBox="1"/>
          <p:nvPr/>
        </p:nvSpPr>
        <p:spPr>
          <a:xfrm>
            <a:off x="5213850" y="39500"/>
            <a:ext cx="3653700" cy="41127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FFFFFF"/>
              </a:buClr>
              <a:buSzPts val="1600"/>
              <a:buChar char="●"/>
            </a:pPr>
            <a:r>
              <a:rPr lang="en" sz="1600">
                <a:solidFill>
                  <a:srgbClr val="FFFFFF"/>
                </a:solidFill>
                <a:latin typeface="Times New Roman"/>
                <a:ea typeface="Times New Roman"/>
                <a:cs typeface="Times New Roman"/>
                <a:sym typeface="Times New Roman"/>
              </a:rPr>
              <a:t>Press and hold the flash button now press the reset button once and leave the flash button. Pressing buttons in reverse sequence or pressing in some other way will results in fail to upload the program code.</a:t>
            </a:r>
            <a:endParaRPr sz="1600">
              <a:solidFill>
                <a:srgbClr val="FFFFFF"/>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Then select the board as generic ESP8266 on your IDE. </a:t>
            </a:r>
            <a:endParaRPr sz="1600">
              <a:solidFill>
                <a:srgbClr val="FFFFFF"/>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Select 9600 as baud rate and select the correct COM port.</a:t>
            </a:r>
            <a:endParaRPr sz="1600">
              <a:solidFill>
                <a:srgbClr val="FFFFFF"/>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rgbClr val="FFFFFF"/>
              </a:buClr>
              <a:buSzPts val="1600"/>
              <a:buFont typeface="Times New Roman"/>
              <a:buChar char="●"/>
            </a:pPr>
            <a:r>
              <a:rPr lang="en" sz="1600">
                <a:solidFill>
                  <a:srgbClr val="FFFFFF"/>
                </a:solidFill>
                <a:latin typeface="Times New Roman"/>
                <a:ea typeface="Times New Roman"/>
                <a:cs typeface="Times New Roman"/>
                <a:sym typeface="Times New Roman"/>
              </a:rPr>
              <a:t>Then click the upload button, it will take couple minutes to compile and another one minute to upload the code.</a:t>
            </a:r>
            <a:endParaRPr sz="1600">
              <a:solidFill>
                <a:srgbClr val="FFFFFF"/>
              </a:solidFill>
              <a:latin typeface="Times New Roman"/>
              <a:ea typeface="Times New Roman"/>
              <a:cs typeface="Times New Roman"/>
              <a:sym typeface="Times New Roman"/>
            </a:endParaRPr>
          </a:p>
        </p:txBody>
      </p:sp>
      <p:sp>
        <p:nvSpPr>
          <p:cNvPr id="130" name="Google Shape;130;p23"/>
          <p:cNvSpPr txBox="1"/>
          <p:nvPr/>
        </p:nvSpPr>
        <p:spPr>
          <a:xfrm>
            <a:off x="133350" y="4335025"/>
            <a:ext cx="8877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FFFFFF"/>
                </a:solidFill>
                <a:latin typeface="Times New Roman"/>
                <a:ea typeface="Times New Roman"/>
                <a:cs typeface="Times New Roman"/>
                <a:sym typeface="Times New Roman"/>
              </a:rPr>
              <a:t>Once we successfully upload this code to ESP8266, we need to rewire and upload another code to Arduino board.</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00">
                <a:solidFill>
                  <a:srgbClr val="FFFFFF"/>
                </a:solidFill>
                <a:latin typeface="Comic Sans MS"/>
                <a:ea typeface="Comic Sans MS"/>
                <a:cs typeface="Comic Sans MS"/>
                <a:sym typeface="Comic Sans MS"/>
              </a:rPr>
              <a:t>Uploading the program code to Arduino Uno.</a:t>
            </a:r>
            <a:endParaRPr sz="2500">
              <a:solidFill>
                <a:srgbClr val="FFFFFF"/>
              </a:solidFill>
              <a:latin typeface="Comic Sans MS"/>
              <a:ea typeface="Comic Sans MS"/>
              <a:cs typeface="Comic Sans MS"/>
              <a:sym typeface="Comic Sans MS"/>
            </a:endParaRPr>
          </a:p>
        </p:txBody>
      </p:sp>
      <p:sp>
        <p:nvSpPr>
          <p:cNvPr id="136" name="Google Shape;13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5029200" lvl="0" indent="0" algn="l" rtl="0">
              <a:spcBef>
                <a:spcPts val="0"/>
              </a:spcBef>
              <a:spcAft>
                <a:spcPts val="0"/>
              </a:spcAft>
              <a:buNone/>
            </a:pPr>
            <a:endParaRPr>
              <a:solidFill>
                <a:srgbClr val="FFFFFF"/>
              </a:solidFill>
              <a:latin typeface="Times New Roman"/>
              <a:ea typeface="Times New Roman"/>
              <a:cs typeface="Times New Roman"/>
              <a:sym typeface="Times New Roman"/>
            </a:endParaRPr>
          </a:p>
          <a:p>
            <a:pPr marL="5029200" lvl="0" indent="0" algn="l" rtl="0">
              <a:spcBef>
                <a:spcPts val="1200"/>
              </a:spcBef>
              <a:spcAft>
                <a:spcPts val="0"/>
              </a:spcAft>
              <a:buNone/>
            </a:pPr>
            <a:endParaRPr>
              <a:solidFill>
                <a:srgbClr val="FFFFFF"/>
              </a:solidFill>
              <a:latin typeface="Times New Roman"/>
              <a:ea typeface="Times New Roman"/>
              <a:cs typeface="Times New Roman"/>
              <a:sym typeface="Times New Roman"/>
            </a:endParaRPr>
          </a:p>
          <a:p>
            <a:pPr marL="5029200" lvl="0" indent="0" algn="l" rtl="0">
              <a:spcBef>
                <a:spcPts val="1200"/>
              </a:spcBef>
              <a:spcAft>
                <a:spcPts val="0"/>
              </a:spcAft>
              <a:buNone/>
            </a:pPr>
            <a:endParaRPr>
              <a:solidFill>
                <a:srgbClr val="FFFFFF"/>
              </a:solidFill>
              <a:latin typeface="Times New Roman"/>
              <a:ea typeface="Times New Roman"/>
              <a:cs typeface="Times New Roman"/>
              <a:sym typeface="Times New Roman"/>
            </a:endParaRPr>
          </a:p>
          <a:p>
            <a:pPr marL="5029200" lvl="0" indent="0" algn="l" rtl="0">
              <a:spcBef>
                <a:spcPts val="1200"/>
              </a:spcBef>
              <a:spcAft>
                <a:spcPts val="0"/>
              </a:spcAft>
              <a:buNone/>
            </a:pPr>
            <a:r>
              <a:rPr lang="en">
                <a:solidFill>
                  <a:srgbClr val="FFFFFF"/>
                </a:solidFill>
                <a:latin typeface="Times New Roman"/>
                <a:ea typeface="Times New Roman"/>
                <a:cs typeface="Times New Roman"/>
                <a:sym typeface="Times New Roman"/>
              </a:rPr>
              <a:t>We need to wire up the circuit as shown in the image.</a:t>
            </a:r>
            <a:endParaRPr>
              <a:solidFill>
                <a:srgbClr val="FFFFFF"/>
              </a:solidFill>
              <a:latin typeface="Times New Roman"/>
              <a:ea typeface="Times New Roman"/>
              <a:cs typeface="Times New Roman"/>
              <a:sym typeface="Times New Roman"/>
            </a:endParaRPr>
          </a:p>
          <a:p>
            <a:pPr marL="5029200" lvl="0" indent="0" algn="l" rtl="0">
              <a:spcBef>
                <a:spcPts val="1200"/>
              </a:spcBef>
              <a:spcAft>
                <a:spcPts val="1200"/>
              </a:spcAft>
              <a:buNone/>
            </a:pPr>
            <a:endParaRPr>
              <a:solidFill>
                <a:srgbClr val="FFFFFF"/>
              </a:solidFill>
              <a:latin typeface="Times New Roman"/>
              <a:ea typeface="Times New Roman"/>
              <a:cs typeface="Times New Roman"/>
              <a:sym typeface="Times New Roman"/>
            </a:endParaRPr>
          </a:p>
        </p:txBody>
      </p:sp>
      <p:pic>
        <p:nvPicPr>
          <p:cNvPr id="137" name="Google Shape;137;p24"/>
          <p:cNvPicPr preferRelativeResize="0"/>
          <p:nvPr/>
        </p:nvPicPr>
        <p:blipFill rotWithShape="1">
          <a:blip r:embed="rId3">
            <a:alphaModFix/>
          </a:blip>
          <a:srcRect r="23124" b="12648"/>
          <a:stretch/>
        </p:blipFill>
        <p:spPr>
          <a:xfrm>
            <a:off x="125725" y="1015663"/>
            <a:ext cx="5019000" cy="369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0" y="0"/>
            <a:ext cx="9147825" cy="398761"/>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400"/>
              </a:spcBef>
              <a:spcAft>
                <a:spcPts val="0"/>
              </a:spcAft>
              <a:buClr>
                <a:schemeClr val="dk1"/>
              </a:buClr>
              <a:buSzPct val="55000"/>
              <a:buFont typeface="Arial"/>
              <a:buNone/>
            </a:pPr>
            <a:r>
              <a:rPr lang="en" sz="2000" dirty="0">
                <a:solidFill>
                  <a:srgbClr val="FFFFFF"/>
                </a:solidFill>
                <a:latin typeface="Times New Roman"/>
                <a:ea typeface="Times New Roman"/>
                <a:cs typeface="Times New Roman"/>
                <a:sym typeface="Times New Roman"/>
              </a:rPr>
              <a:t>Once we rewire it will look something like this:</a:t>
            </a:r>
            <a:endParaRPr sz="2000" dirty="0">
              <a:solidFill>
                <a:srgbClr val="FFFFFF"/>
              </a:solidFill>
              <a:latin typeface="Times New Roman"/>
              <a:ea typeface="Times New Roman"/>
              <a:cs typeface="Times New Roman"/>
              <a:sym typeface="Times New Roman"/>
            </a:endParaRPr>
          </a:p>
          <a:p>
            <a:pPr marL="0" lvl="0" indent="0" algn="l" rtl="0">
              <a:spcBef>
                <a:spcPts val="1700"/>
              </a:spcBef>
              <a:spcAft>
                <a:spcPts val="0"/>
              </a:spcAft>
              <a:buNone/>
            </a:pPr>
            <a:endParaRPr dirty="0"/>
          </a:p>
        </p:txBody>
      </p:sp>
      <p:sp>
        <p:nvSpPr>
          <p:cNvPr id="143" name="Google Shape;143;p25"/>
          <p:cNvSpPr txBox="1">
            <a:spLocks noGrp="1"/>
          </p:cNvSpPr>
          <p:nvPr>
            <p:ph type="body" idx="1"/>
          </p:nvPr>
        </p:nvSpPr>
        <p:spPr>
          <a:xfrm>
            <a:off x="7186300" y="510600"/>
            <a:ext cx="1646100" cy="455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endParaRPr sz="1400">
              <a:solidFill>
                <a:srgbClr val="FFFFFF"/>
              </a:solidFill>
              <a:latin typeface="Times New Roman"/>
              <a:ea typeface="Times New Roman"/>
              <a:cs typeface="Times New Roman"/>
              <a:sym typeface="Times New Roman"/>
            </a:endParaRPr>
          </a:p>
          <a:p>
            <a:pPr marL="0" lvl="0" indent="0" algn="l" rtl="0">
              <a:spcBef>
                <a:spcPts val="1200"/>
              </a:spcBef>
              <a:spcAft>
                <a:spcPts val="1200"/>
              </a:spcAft>
              <a:buNone/>
            </a:pPr>
            <a:r>
              <a:rPr lang="en" sz="1400">
                <a:solidFill>
                  <a:srgbClr val="FFFFFF"/>
                </a:solidFill>
                <a:latin typeface="Times New Roman"/>
                <a:ea typeface="Times New Roman"/>
                <a:cs typeface="Times New Roman"/>
                <a:sym typeface="Times New Roman"/>
              </a:rPr>
              <a:t>After uploading the code to Arduino board, We should open the serial monitor at 9600 baud rate to see the measurement and open the thingspeak channel to see the incoming data on Thingspeak.</a:t>
            </a:r>
            <a:endParaRPr sz="1400">
              <a:solidFill>
                <a:srgbClr val="FFFFFF"/>
              </a:solidFill>
              <a:latin typeface="Times New Roman"/>
              <a:ea typeface="Times New Roman"/>
              <a:cs typeface="Times New Roman"/>
              <a:sym typeface="Times New Roman"/>
            </a:endParaRPr>
          </a:p>
        </p:txBody>
      </p:sp>
      <p:pic>
        <p:nvPicPr>
          <p:cNvPr id="144" name="Google Shape;144;p25"/>
          <p:cNvPicPr preferRelativeResize="0"/>
          <p:nvPr/>
        </p:nvPicPr>
        <p:blipFill rotWithShape="1">
          <a:blip r:embed="rId3">
            <a:alphaModFix/>
          </a:blip>
          <a:srcRect b="5320"/>
          <a:stretch/>
        </p:blipFill>
        <p:spPr>
          <a:xfrm>
            <a:off x="311700" y="593073"/>
            <a:ext cx="6673491" cy="45504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65475" y="71125"/>
            <a:ext cx="8520600" cy="4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1787">
                <a:solidFill>
                  <a:srgbClr val="FFFFFF"/>
                </a:solidFill>
                <a:latin typeface="Times New Roman"/>
                <a:ea typeface="Times New Roman"/>
                <a:cs typeface="Times New Roman"/>
                <a:sym typeface="Times New Roman"/>
              </a:rPr>
              <a:t>For demo purpose we fixed the module onto the small dustbin and checked its performance.</a:t>
            </a:r>
            <a:endParaRPr sz="1787">
              <a:solidFill>
                <a:srgbClr val="FFFFFF"/>
              </a:solidFill>
              <a:latin typeface="Times New Roman"/>
              <a:ea typeface="Times New Roman"/>
              <a:cs typeface="Times New Roman"/>
              <a:sym typeface="Times New Roman"/>
            </a:endParaRPr>
          </a:p>
        </p:txBody>
      </p:sp>
      <p:sp>
        <p:nvSpPr>
          <p:cNvPr id="150" name="Google Shape;150;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1" name="Google Shape;151;p26"/>
          <p:cNvPicPr preferRelativeResize="0"/>
          <p:nvPr/>
        </p:nvPicPr>
        <p:blipFill rotWithShape="1">
          <a:blip r:embed="rId3">
            <a:alphaModFix/>
          </a:blip>
          <a:srcRect r="11543" b="18440"/>
          <a:stretch/>
        </p:blipFill>
        <p:spPr>
          <a:xfrm>
            <a:off x="611025" y="832000"/>
            <a:ext cx="3702601" cy="4195052"/>
          </a:xfrm>
          <a:prstGeom prst="rect">
            <a:avLst/>
          </a:prstGeom>
          <a:noFill/>
          <a:ln>
            <a:noFill/>
          </a:ln>
        </p:spPr>
      </p:pic>
      <p:pic>
        <p:nvPicPr>
          <p:cNvPr id="152" name="Google Shape;152;p26"/>
          <p:cNvPicPr preferRelativeResize="0"/>
          <p:nvPr/>
        </p:nvPicPr>
        <p:blipFill rotWithShape="1">
          <a:blip r:embed="rId4">
            <a:alphaModFix/>
          </a:blip>
          <a:srcRect t="12233" r="9657" b="5993"/>
          <a:stretch/>
        </p:blipFill>
        <p:spPr>
          <a:xfrm>
            <a:off x="4571992" y="832000"/>
            <a:ext cx="3603510" cy="41950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65475" y="71125"/>
            <a:ext cx="8520600" cy="4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1787">
                <a:solidFill>
                  <a:srgbClr val="FFFFFF"/>
                </a:solidFill>
                <a:latin typeface="Times New Roman"/>
                <a:ea typeface="Times New Roman"/>
                <a:cs typeface="Times New Roman"/>
                <a:sym typeface="Times New Roman"/>
              </a:rPr>
              <a:t>Interior view of the dust bin</a:t>
            </a:r>
            <a:endParaRPr sz="1887">
              <a:solidFill>
                <a:srgbClr val="FFFFFF"/>
              </a:solidFill>
              <a:latin typeface="Times New Roman"/>
              <a:ea typeface="Times New Roman"/>
              <a:cs typeface="Times New Roman"/>
              <a:sym typeface="Times New Roman"/>
            </a:endParaRPr>
          </a:p>
        </p:txBody>
      </p:sp>
      <p:sp>
        <p:nvSpPr>
          <p:cNvPr id="158" name="Google Shape;158;p27"/>
          <p:cNvSpPr txBox="1">
            <a:spLocks noGrp="1"/>
          </p:cNvSpPr>
          <p:nvPr>
            <p:ph type="body" idx="1"/>
          </p:nvPr>
        </p:nvSpPr>
        <p:spPr>
          <a:xfrm>
            <a:off x="3803850" y="244475"/>
            <a:ext cx="5028600" cy="4525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endParaRPr/>
          </a:p>
          <a:p>
            <a:pPr marL="0" lvl="0" indent="0" algn="l" rtl="0">
              <a:spcBef>
                <a:spcPts val="1200"/>
              </a:spcBef>
              <a:spcAft>
                <a:spcPts val="0"/>
              </a:spcAft>
              <a:buNone/>
            </a:pPr>
            <a:r>
              <a:rPr lang="en">
                <a:solidFill>
                  <a:srgbClr val="FFFFFF"/>
                </a:solidFill>
                <a:latin typeface="Times New Roman"/>
                <a:ea typeface="Times New Roman"/>
                <a:cs typeface="Times New Roman"/>
                <a:sym typeface="Times New Roman"/>
              </a:rPr>
              <a:t>Video link of channel creation in thingspeak:</a:t>
            </a: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 u="sng">
                <a:solidFill>
                  <a:schemeClr val="hlink"/>
                </a:solidFill>
                <a:latin typeface="Times New Roman"/>
                <a:ea typeface="Times New Roman"/>
                <a:cs typeface="Times New Roman"/>
                <a:sym typeface="Times New Roman"/>
                <a:hlinkClick r:id="rId3"/>
              </a:rPr>
              <a:t>https://youtu.be/ehq28VdjM8Y</a:t>
            </a: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
                <a:solidFill>
                  <a:srgbClr val="FFFFFF"/>
                </a:solidFill>
                <a:latin typeface="Times New Roman"/>
                <a:ea typeface="Times New Roman"/>
                <a:cs typeface="Times New Roman"/>
                <a:sym typeface="Times New Roman"/>
              </a:rPr>
              <a:t>Video link of uploading code to arduino uno:</a:t>
            </a: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 u="sng">
                <a:solidFill>
                  <a:schemeClr val="hlink"/>
                </a:solidFill>
                <a:latin typeface="Times New Roman"/>
                <a:ea typeface="Times New Roman"/>
                <a:cs typeface="Times New Roman"/>
                <a:sym typeface="Times New Roman"/>
                <a:hlinkClick r:id="rId4"/>
              </a:rPr>
              <a:t>https://youtu.be/OqIzo4FaqsA</a:t>
            </a: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Clr>
                <a:schemeClr val="dk1"/>
              </a:buClr>
              <a:buSzPts val="1100"/>
              <a:buFont typeface="Arial"/>
              <a:buNone/>
            </a:pP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
                <a:solidFill>
                  <a:srgbClr val="FFFFFF"/>
                </a:solidFill>
                <a:latin typeface="Times New Roman"/>
                <a:ea typeface="Times New Roman"/>
                <a:cs typeface="Times New Roman"/>
                <a:sym typeface="Times New Roman"/>
              </a:rPr>
              <a:t>Demonstration video link:</a:t>
            </a: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 u="sng">
                <a:solidFill>
                  <a:schemeClr val="hlink"/>
                </a:solidFill>
                <a:latin typeface="Times New Roman"/>
                <a:ea typeface="Times New Roman"/>
                <a:cs typeface="Times New Roman"/>
                <a:sym typeface="Times New Roman"/>
                <a:hlinkClick r:id="rId5"/>
              </a:rPr>
              <a:t>https://drive.google.com/file/d/1ZDDyE3r1UvYeT_7pusQywcre3h5chCBE/view?usp=sharing</a:t>
            </a:r>
            <a:endParaRPr>
              <a:solidFill>
                <a:srgbClr val="FFFFFF"/>
              </a:solidFill>
              <a:latin typeface="Times New Roman"/>
              <a:ea typeface="Times New Roman"/>
              <a:cs typeface="Times New Roman"/>
              <a:sym typeface="Times New Roman"/>
            </a:endParaRPr>
          </a:p>
          <a:p>
            <a:pPr marL="0" lvl="0" indent="0" algn="l" rtl="0">
              <a:spcBef>
                <a:spcPts val="1200"/>
              </a:spcBef>
              <a:spcAft>
                <a:spcPts val="1200"/>
              </a:spcAft>
              <a:buNone/>
            </a:pPr>
            <a:r>
              <a:rPr lang="en">
                <a:solidFill>
                  <a:srgbClr val="FFFFFF"/>
                </a:solidFill>
                <a:latin typeface="Times New Roman"/>
                <a:ea typeface="Times New Roman"/>
                <a:cs typeface="Times New Roman"/>
                <a:sym typeface="Times New Roman"/>
              </a:rPr>
              <a:t> </a:t>
            </a:r>
            <a:endParaRPr>
              <a:solidFill>
                <a:srgbClr val="FFFFFF"/>
              </a:solidFill>
              <a:latin typeface="Times New Roman"/>
              <a:ea typeface="Times New Roman"/>
              <a:cs typeface="Times New Roman"/>
              <a:sym typeface="Times New Roman"/>
            </a:endParaRPr>
          </a:p>
        </p:txBody>
      </p:sp>
      <p:pic>
        <p:nvPicPr>
          <p:cNvPr id="159" name="Google Shape;159;p27"/>
          <p:cNvPicPr preferRelativeResize="0"/>
          <p:nvPr/>
        </p:nvPicPr>
        <p:blipFill rotWithShape="1">
          <a:blip r:embed="rId6">
            <a:alphaModFix/>
          </a:blip>
          <a:srcRect t="12762" r="23365" b="30538"/>
          <a:stretch/>
        </p:blipFill>
        <p:spPr>
          <a:xfrm>
            <a:off x="348175" y="1218375"/>
            <a:ext cx="2956274" cy="2916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65475" y="71125"/>
            <a:ext cx="8520600" cy="4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1787">
                <a:solidFill>
                  <a:srgbClr val="FFFFFF"/>
                </a:solidFill>
                <a:latin typeface="Times New Roman"/>
                <a:ea typeface="Times New Roman"/>
                <a:cs typeface="Times New Roman"/>
                <a:sym typeface="Times New Roman"/>
              </a:rPr>
              <a:t>Alert mail on reaching threshold value:</a:t>
            </a:r>
            <a:endParaRPr sz="1787">
              <a:solidFill>
                <a:srgbClr val="FFFFFF"/>
              </a:solidFill>
              <a:latin typeface="Times New Roman"/>
              <a:ea typeface="Times New Roman"/>
              <a:cs typeface="Times New Roman"/>
              <a:sym typeface="Times New Roman"/>
            </a:endParaRPr>
          </a:p>
        </p:txBody>
      </p:sp>
      <p:sp>
        <p:nvSpPr>
          <p:cNvPr id="165" name="Google Shape;16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6" name="Google Shape;166;p28"/>
          <p:cNvPicPr preferRelativeResize="0"/>
          <p:nvPr/>
        </p:nvPicPr>
        <p:blipFill>
          <a:blip r:embed="rId3">
            <a:alphaModFix/>
          </a:blip>
          <a:stretch>
            <a:fillRect/>
          </a:stretch>
        </p:blipFill>
        <p:spPr>
          <a:xfrm>
            <a:off x="445463" y="583700"/>
            <a:ext cx="8253077" cy="4422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65475" y="0"/>
            <a:ext cx="9078600" cy="7203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rgbClr val="FFFFFF"/>
                </a:solidFill>
                <a:latin typeface="Comic Sans MS"/>
                <a:ea typeface="Comic Sans MS"/>
                <a:cs typeface="Comic Sans MS"/>
                <a:sym typeface="Comic Sans MS"/>
              </a:rPr>
              <a:t>Future Prediction </a:t>
            </a:r>
            <a:endParaRPr>
              <a:solidFill>
                <a:srgbClr val="FFFFFF"/>
              </a:solidFill>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FFFF"/>
                </a:solidFill>
                <a:latin typeface="Comic Sans MS"/>
                <a:ea typeface="Comic Sans MS"/>
                <a:cs typeface="Comic Sans MS"/>
                <a:sym typeface="Comic Sans MS"/>
              </a:rPr>
              <a:t>Steps for building machine learning model</a:t>
            </a:r>
            <a:endParaRPr>
              <a:solidFill>
                <a:srgbClr val="FFFFFF"/>
              </a:solidFill>
              <a:latin typeface="Comic Sans MS"/>
              <a:ea typeface="Comic Sans MS"/>
              <a:cs typeface="Comic Sans MS"/>
              <a:sym typeface="Comic Sans MS"/>
            </a:endParaRPr>
          </a:p>
        </p:txBody>
      </p:sp>
      <p:sp>
        <p:nvSpPr>
          <p:cNvPr id="177" name="Google Shape;177;p30"/>
          <p:cNvSpPr txBox="1">
            <a:spLocks noGrp="1"/>
          </p:cNvSpPr>
          <p:nvPr>
            <p:ph type="body" idx="1"/>
          </p:nvPr>
        </p:nvSpPr>
        <p:spPr>
          <a:xfrm>
            <a:off x="311700" y="1152475"/>
            <a:ext cx="8520600" cy="3416400"/>
          </a:xfrm>
          <a:prstGeom prst="rect">
            <a:avLst/>
          </a:prstGeom>
          <a:effectLst>
            <a:reflection dist="38100" dir="5400000" fadeDir="5400012" sy="-100000" algn="bl" rotWithShape="0"/>
          </a:effectLst>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Data Collection.</a:t>
            </a:r>
            <a:endParaRPr sz="2000">
              <a:solidFill>
                <a:srgbClr val="FFFFFF"/>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Data Pre-processing.</a:t>
            </a:r>
            <a:endParaRPr sz="2000">
              <a:solidFill>
                <a:srgbClr val="FFFFFF"/>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Choose a model.</a:t>
            </a:r>
            <a:endParaRPr sz="2000">
              <a:solidFill>
                <a:srgbClr val="FFFFFF"/>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Train the model.</a:t>
            </a:r>
            <a:endParaRPr sz="2000">
              <a:solidFill>
                <a:srgbClr val="FFFFFF"/>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Evaluate the model.</a:t>
            </a:r>
            <a:endParaRPr sz="2000">
              <a:solidFill>
                <a:srgbClr val="FFFFFF"/>
              </a:solidFill>
              <a:latin typeface="Times New Roman"/>
              <a:ea typeface="Times New Roman"/>
              <a:cs typeface="Times New Roman"/>
              <a:sym typeface="Times New Roman"/>
            </a:endParaRPr>
          </a:p>
          <a:p>
            <a:pPr marL="457200" lvl="0" indent="-355600" algn="l" rtl="0">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Make predictions.</a:t>
            </a:r>
            <a:endParaRPr sz="2000">
              <a:solidFill>
                <a:srgbClr val="FFFFFF"/>
              </a:solidFill>
              <a:latin typeface="Times New Roman"/>
              <a:ea typeface="Times New Roman"/>
              <a:cs typeface="Times New Roman"/>
              <a:sym typeface="Times New Roman"/>
            </a:endParaRPr>
          </a:p>
        </p:txBody>
      </p:sp>
      <p:pic>
        <p:nvPicPr>
          <p:cNvPr id="178" name="Google Shape;178;p30"/>
          <p:cNvPicPr preferRelativeResize="0"/>
          <p:nvPr/>
        </p:nvPicPr>
        <p:blipFill>
          <a:blip r:embed="rId3">
            <a:alphaModFix/>
          </a:blip>
          <a:stretch>
            <a:fillRect/>
          </a:stretch>
        </p:blipFill>
        <p:spPr>
          <a:xfrm>
            <a:off x="3681088" y="1017725"/>
            <a:ext cx="4695825" cy="381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0" y="0"/>
            <a:ext cx="9144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100">
                <a:solidFill>
                  <a:schemeClr val="lt1"/>
                </a:solidFill>
                <a:latin typeface="Comic Sans MS"/>
                <a:ea typeface="Comic Sans MS"/>
                <a:cs typeface="Comic Sans MS"/>
                <a:sym typeface="Comic Sans MS"/>
              </a:rPr>
              <a:t>Decision-Tree-Classifier</a:t>
            </a:r>
            <a:endParaRPr sz="2300">
              <a:solidFill>
                <a:srgbClr val="FFFFFF"/>
              </a:solidFill>
              <a:latin typeface="Comic Sans MS"/>
              <a:ea typeface="Comic Sans MS"/>
              <a:cs typeface="Comic Sans MS"/>
              <a:sym typeface="Comic Sans MS"/>
            </a:endParaRPr>
          </a:p>
        </p:txBody>
      </p:sp>
      <p:sp>
        <p:nvSpPr>
          <p:cNvPr id="184" name="Google Shape;184;p31"/>
          <p:cNvSpPr txBox="1">
            <a:spLocks noGrp="1"/>
          </p:cNvSpPr>
          <p:nvPr>
            <p:ph type="body" idx="1"/>
          </p:nvPr>
        </p:nvSpPr>
        <p:spPr>
          <a:xfrm>
            <a:off x="0" y="572700"/>
            <a:ext cx="9144000" cy="4570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We are using Decision-Tree-Classifier for training the model. Decision Trees (DTs) are a non-parametric supervised learning method used for classification and regression. </a:t>
            </a:r>
            <a:endParaRPr>
              <a:solidFill>
                <a:srgbClr val="FFFFFF"/>
              </a:solidFill>
              <a:latin typeface="Times New Roman"/>
              <a:ea typeface="Times New Roman"/>
              <a:cs typeface="Times New Roman"/>
              <a:sym typeface="Times New Roman"/>
            </a:endParaRPr>
          </a:p>
          <a:p>
            <a:pPr marL="457200" lvl="0" indent="0" algn="l" rtl="0">
              <a:spcBef>
                <a:spcPts val="1200"/>
              </a:spcBef>
              <a:spcAft>
                <a:spcPts val="0"/>
              </a:spcAft>
              <a:buNone/>
            </a:pPr>
            <a:endParaRPr>
              <a:solidFill>
                <a:srgbClr val="FFFFFF"/>
              </a:solidFill>
              <a:latin typeface="Times New Roman"/>
              <a:ea typeface="Times New Roman"/>
              <a:cs typeface="Times New Roman"/>
              <a:sym typeface="Times New Roman"/>
            </a:endParaRPr>
          </a:p>
          <a:p>
            <a:pPr marL="457200" lvl="0" indent="-342900" algn="l" rtl="0">
              <a:spcBef>
                <a:spcPts val="120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The goal is to create a model that predicts the value of a target variable by learning simple decision rules inferred from the data features.</a:t>
            </a:r>
            <a:endParaRPr>
              <a:solidFill>
                <a:srgbClr val="FFFFFF"/>
              </a:solidFill>
              <a:latin typeface="Times New Roman"/>
              <a:ea typeface="Times New Roman"/>
              <a:cs typeface="Times New Roman"/>
              <a:sym typeface="Times New Roman"/>
            </a:endParaRPr>
          </a:p>
          <a:p>
            <a:pPr marL="457200" lvl="0" indent="0" algn="l" rtl="0">
              <a:spcBef>
                <a:spcPts val="1200"/>
              </a:spcBef>
              <a:spcAft>
                <a:spcPts val="0"/>
              </a:spcAft>
              <a:buNone/>
            </a:pPr>
            <a:r>
              <a:rPr lang="en">
                <a:solidFill>
                  <a:srgbClr val="FFFFFF"/>
                </a:solidFill>
                <a:latin typeface="Times New Roman"/>
                <a:ea typeface="Times New Roman"/>
                <a:cs typeface="Times New Roman"/>
                <a:sym typeface="Times New Roman"/>
              </a:rPr>
              <a:t> </a:t>
            </a:r>
            <a:endParaRPr>
              <a:solidFill>
                <a:srgbClr val="FFFFFF"/>
              </a:solidFill>
              <a:latin typeface="Times New Roman"/>
              <a:ea typeface="Times New Roman"/>
              <a:cs typeface="Times New Roman"/>
              <a:sym typeface="Times New Roman"/>
            </a:endParaRPr>
          </a:p>
          <a:p>
            <a:pPr marL="457200" lvl="0" indent="-342900" algn="l" rtl="0">
              <a:spcBef>
                <a:spcPts val="120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A tree can be seen as a piecewise constant approximation. DecisionTreeClassifier takes as input two arrays: an array X, sparse or dense, of shape (n_samples, n_features) holding the training samples, and an array Y of integer values, shape (n_samples,), holding the class labels for the training samples</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127500" y="111600"/>
            <a:ext cx="8889000" cy="1045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200">
                <a:solidFill>
                  <a:srgbClr val="F3F3F3"/>
                </a:solidFill>
                <a:latin typeface="Comic Sans MS"/>
                <a:ea typeface="Comic Sans MS"/>
                <a:cs typeface="Comic Sans MS"/>
                <a:sym typeface="Comic Sans MS"/>
              </a:rPr>
              <a:t>Mini Project By:</a:t>
            </a:r>
            <a:endParaRPr sz="4200">
              <a:solidFill>
                <a:srgbClr val="F3F3F3"/>
              </a:solidFill>
              <a:latin typeface="Comic Sans MS"/>
              <a:ea typeface="Comic Sans MS"/>
              <a:cs typeface="Comic Sans MS"/>
              <a:sym typeface="Comic Sans MS"/>
            </a:endParaRPr>
          </a:p>
        </p:txBody>
      </p:sp>
      <p:sp>
        <p:nvSpPr>
          <p:cNvPr id="61" name="Google Shape;61;p14"/>
          <p:cNvSpPr txBox="1">
            <a:spLocks noGrp="1"/>
          </p:cNvSpPr>
          <p:nvPr>
            <p:ph type="subTitle" idx="1"/>
          </p:nvPr>
        </p:nvSpPr>
        <p:spPr>
          <a:xfrm>
            <a:off x="167100" y="1458900"/>
            <a:ext cx="8809800" cy="3684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en" sz="2438">
                <a:solidFill>
                  <a:srgbClr val="F3F3F3"/>
                </a:solidFill>
                <a:latin typeface="Times New Roman"/>
                <a:ea typeface="Times New Roman"/>
                <a:cs typeface="Times New Roman"/>
                <a:sym typeface="Times New Roman"/>
              </a:rPr>
              <a:t>SHIVA SAI(18BEC012)</a:t>
            </a:r>
            <a:endParaRPr sz="2438">
              <a:solidFill>
                <a:srgbClr val="F3F3F3"/>
              </a:solidFill>
              <a:latin typeface="Times New Roman"/>
              <a:ea typeface="Times New Roman"/>
              <a:cs typeface="Times New Roman"/>
              <a:sym typeface="Times New Roman"/>
            </a:endParaRPr>
          </a:p>
          <a:p>
            <a:pPr marL="0" lvl="0" indent="0" algn="l" rtl="0">
              <a:spcBef>
                <a:spcPts val="0"/>
              </a:spcBef>
              <a:spcAft>
                <a:spcPts val="0"/>
              </a:spcAft>
              <a:buNone/>
            </a:pPr>
            <a:r>
              <a:rPr lang="en" sz="2438">
                <a:solidFill>
                  <a:srgbClr val="F3F3F3"/>
                </a:solidFill>
                <a:latin typeface="Times New Roman"/>
                <a:ea typeface="Times New Roman"/>
                <a:cs typeface="Times New Roman"/>
                <a:sym typeface="Times New Roman"/>
              </a:rPr>
              <a:t>KIRAN D(18BEC022)</a:t>
            </a:r>
            <a:endParaRPr sz="2438">
              <a:solidFill>
                <a:srgbClr val="F3F3F3"/>
              </a:solidFill>
              <a:latin typeface="Times New Roman"/>
              <a:ea typeface="Times New Roman"/>
              <a:cs typeface="Times New Roman"/>
              <a:sym typeface="Times New Roman"/>
            </a:endParaRPr>
          </a:p>
          <a:p>
            <a:pPr marL="0" lvl="0" indent="0" algn="l" rtl="0">
              <a:spcBef>
                <a:spcPts val="0"/>
              </a:spcBef>
              <a:spcAft>
                <a:spcPts val="0"/>
              </a:spcAft>
              <a:buNone/>
            </a:pPr>
            <a:r>
              <a:rPr lang="en" sz="2438">
                <a:solidFill>
                  <a:srgbClr val="F3F3F3"/>
                </a:solidFill>
                <a:latin typeface="Times New Roman"/>
                <a:ea typeface="Times New Roman"/>
                <a:cs typeface="Times New Roman"/>
                <a:sym typeface="Times New Roman"/>
              </a:rPr>
              <a:t>NIKHIL S A(18BEC033)</a:t>
            </a:r>
            <a:endParaRPr sz="2438">
              <a:solidFill>
                <a:srgbClr val="F3F3F3"/>
              </a:solidFill>
              <a:latin typeface="Times New Roman"/>
              <a:ea typeface="Times New Roman"/>
              <a:cs typeface="Times New Roman"/>
              <a:sym typeface="Times New Roman"/>
            </a:endParaRPr>
          </a:p>
          <a:p>
            <a:pPr marL="0" lvl="0" indent="0" algn="l" rtl="0">
              <a:spcBef>
                <a:spcPts val="0"/>
              </a:spcBef>
              <a:spcAft>
                <a:spcPts val="0"/>
              </a:spcAft>
              <a:buNone/>
            </a:pPr>
            <a:r>
              <a:rPr lang="en" sz="2438">
                <a:solidFill>
                  <a:srgbClr val="F3F3F3"/>
                </a:solidFill>
                <a:latin typeface="Times New Roman"/>
                <a:ea typeface="Times New Roman"/>
                <a:cs typeface="Times New Roman"/>
                <a:sym typeface="Times New Roman"/>
              </a:rPr>
              <a:t>NITHIN R(18BEC034)</a:t>
            </a:r>
            <a:endParaRPr sz="2438">
              <a:solidFill>
                <a:srgbClr val="F3F3F3"/>
              </a:solidFill>
              <a:latin typeface="Times New Roman"/>
              <a:ea typeface="Times New Roman"/>
              <a:cs typeface="Times New Roman"/>
              <a:sym typeface="Times New Roman"/>
            </a:endParaRPr>
          </a:p>
          <a:p>
            <a:pPr marL="0" lvl="0" indent="0" algn="l" rtl="0">
              <a:spcBef>
                <a:spcPts val="0"/>
              </a:spcBef>
              <a:spcAft>
                <a:spcPts val="0"/>
              </a:spcAft>
              <a:buNone/>
            </a:pPr>
            <a:endParaRPr sz="2438">
              <a:solidFill>
                <a:srgbClr val="F3F3F3"/>
              </a:solidFill>
              <a:latin typeface="Times New Roman"/>
              <a:ea typeface="Times New Roman"/>
              <a:cs typeface="Times New Roman"/>
              <a:sym typeface="Times New Roman"/>
            </a:endParaRPr>
          </a:p>
          <a:p>
            <a:pPr marL="0" lvl="0" indent="0" algn="l" rtl="0">
              <a:spcBef>
                <a:spcPts val="0"/>
              </a:spcBef>
              <a:spcAft>
                <a:spcPts val="0"/>
              </a:spcAft>
              <a:buNone/>
            </a:pPr>
            <a:endParaRPr sz="3200">
              <a:solidFill>
                <a:srgbClr val="F3F3F3"/>
              </a:solidFill>
              <a:latin typeface="Times New Roman"/>
              <a:ea typeface="Times New Roman"/>
              <a:cs typeface="Times New Roman"/>
              <a:sym typeface="Times New Roman"/>
            </a:endParaRPr>
          </a:p>
          <a:p>
            <a:pPr marL="0" lvl="0" indent="0" algn="l" rtl="0">
              <a:spcBef>
                <a:spcPts val="0"/>
              </a:spcBef>
              <a:spcAft>
                <a:spcPts val="0"/>
              </a:spcAft>
              <a:buNone/>
            </a:pPr>
            <a:endParaRPr sz="3200">
              <a:solidFill>
                <a:srgbClr val="F3F3F3"/>
              </a:solidFill>
              <a:latin typeface="Times New Roman"/>
              <a:ea typeface="Times New Roman"/>
              <a:cs typeface="Times New Roman"/>
              <a:sym typeface="Times New Roman"/>
            </a:endParaRPr>
          </a:p>
          <a:p>
            <a:pPr marL="0" lvl="0" indent="0" algn="ctr" rtl="0">
              <a:spcBef>
                <a:spcPts val="0"/>
              </a:spcBef>
              <a:spcAft>
                <a:spcPts val="0"/>
              </a:spcAft>
              <a:buNone/>
            </a:pPr>
            <a:r>
              <a:rPr lang="en">
                <a:solidFill>
                  <a:srgbClr val="F3F3F3"/>
                </a:solidFill>
              </a:rPr>
              <a:t>                           </a:t>
            </a:r>
            <a:r>
              <a:rPr lang="en" sz="2500">
                <a:solidFill>
                  <a:srgbClr val="F3F3F3"/>
                </a:solidFill>
                <a:latin typeface="Times New Roman"/>
                <a:ea typeface="Times New Roman"/>
                <a:cs typeface="Times New Roman"/>
                <a:sym typeface="Times New Roman"/>
              </a:rPr>
              <a:t> Project Guide:</a:t>
            </a:r>
            <a:endParaRPr sz="2500">
              <a:solidFill>
                <a:srgbClr val="F3F3F3"/>
              </a:solidFill>
              <a:latin typeface="Times New Roman"/>
              <a:ea typeface="Times New Roman"/>
              <a:cs typeface="Times New Roman"/>
              <a:sym typeface="Times New Roman"/>
            </a:endParaRPr>
          </a:p>
          <a:p>
            <a:pPr marL="0" lvl="0" indent="0" algn="ctr" rtl="0">
              <a:spcBef>
                <a:spcPts val="0"/>
              </a:spcBef>
              <a:spcAft>
                <a:spcPts val="0"/>
              </a:spcAft>
              <a:buNone/>
            </a:pPr>
            <a:r>
              <a:rPr lang="en" sz="2500">
                <a:solidFill>
                  <a:srgbClr val="F3F3F3"/>
                </a:solidFill>
                <a:latin typeface="Times New Roman"/>
                <a:ea typeface="Times New Roman"/>
                <a:cs typeface="Times New Roman"/>
                <a:sym typeface="Times New Roman"/>
              </a:rPr>
              <a:t>						Dr. Prakash Pawar</a:t>
            </a:r>
            <a:endParaRPr sz="2500">
              <a:solidFill>
                <a:srgbClr val="F3F3F3"/>
              </a:solidFill>
              <a:latin typeface="Times New Roman"/>
              <a:ea typeface="Times New Roman"/>
              <a:cs typeface="Times New Roman"/>
              <a:sym typeface="Times New Roman"/>
            </a:endParaRPr>
          </a:p>
          <a:p>
            <a:pPr marL="0" lvl="0" indent="0" algn="ctr" rtl="0">
              <a:spcBef>
                <a:spcPts val="0"/>
              </a:spcBef>
              <a:spcAft>
                <a:spcPts val="0"/>
              </a:spcAft>
              <a:buNone/>
            </a:pPr>
            <a:endParaRPr>
              <a:solidFill>
                <a:srgbClr val="F3F3F3"/>
              </a:solidFill>
            </a:endParaRPr>
          </a:p>
        </p:txBody>
      </p:sp>
      <p:pic>
        <p:nvPicPr>
          <p:cNvPr id="62" name="Google Shape;62;p14"/>
          <p:cNvPicPr preferRelativeResize="0"/>
          <p:nvPr/>
        </p:nvPicPr>
        <p:blipFill>
          <a:blip r:embed="rId4">
            <a:alphaModFix/>
          </a:blip>
          <a:stretch>
            <a:fillRect/>
          </a:stretch>
        </p:blipFill>
        <p:spPr>
          <a:xfrm>
            <a:off x="5262150" y="272450"/>
            <a:ext cx="3714750" cy="1143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2"/>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0" y="0"/>
            <a:ext cx="9144000" cy="7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850">
                <a:solidFill>
                  <a:srgbClr val="FFFFFF"/>
                </a:solidFill>
                <a:latin typeface="Comic Sans MS"/>
                <a:ea typeface="Comic Sans MS"/>
                <a:cs typeface="Comic Sans MS"/>
                <a:sym typeface="Comic Sans MS"/>
              </a:rPr>
              <a:t>Hardware Development</a:t>
            </a:r>
            <a:endParaRPr sz="1860">
              <a:solidFill>
                <a:srgbClr val="FFFFFF"/>
              </a:solidFill>
              <a:latin typeface="Comic Sans MS"/>
              <a:ea typeface="Comic Sans MS"/>
              <a:cs typeface="Comic Sans MS"/>
              <a:sym typeface="Comic Sans MS"/>
            </a:endParaRPr>
          </a:p>
        </p:txBody>
      </p:sp>
      <p:sp>
        <p:nvSpPr>
          <p:cNvPr id="68" name="Google Shape;68;p15"/>
          <p:cNvSpPr txBox="1">
            <a:spLocks noGrp="1"/>
          </p:cNvSpPr>
          <p:nvPr>
            <p:ph type="subTitle" idx="1"/>
          </p:nvPr>
        </p:nvSpPr>
        <p:spPr>
          <a:xfrm>
            <a:off x="311700" y="746700"/>
            <a:ext cx="8520600" cy="4183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We are developing a hardware which collects data from sensors and send it to cloud.</a:t>
            </a:r>
            <a:endParaRPr sz="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Ultrasonic Sensor data ---&gt; Arduino Uno ---&gt; ESP8266 Wireless Transceiver module ---&gt; Thingspeak cloud.</a:t>
            </a:r>
            <a:endParaRPr sz="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                                   </a:t>
            </a:r>
            <a:endParaRPr sz="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                                     </a:t>
            </a:r>
            <a:endParaRPr sz="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                                ---&gt;					  ---&gt;					---&gt;</a:t>
            </a:r>
            <a:endParaRPr sz="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																     </a:t>
            </a:r>
            <a:endParaRPr sz="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																</a:t>
            </a:r>
            <a:endParaRPr sz="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2000">
                <a:solidFill>
                  <a:srgbClr val="FFFFFF"/>
                </a:solidFill>
                <a:latin typeface="Times New Roman"/>
                <a:ea typeface="Times New Roman"/>
                <a:cs typeface="Times New Roman"/>
                <a:sym typeface="Times New Roman"/>
              </a:rPr>
              <a:t>				</a:t>
            </a:r>
            <a:endParaRPr sz="2000">
              <a:solidFill>
                <a:srgbClr val="FFFFFF"/>
              </a:solidFill>
              <a:latin typeface="Times New Roman"/>
              <a:ea typeface="Times New Roman"/>
              <a:cs typeface="Times New Roman"/>
              <a:sym typeface="Times New Roman"/>
            </a:endParaRPr>
          </a:p>
        </p:txBody>
      </p:sp>
      <p:pic>
        <p:nvPicPr>
          <p:cNvPr id="69" name="Google Shape;69;p15"/>
          <p:cNvPicPr preferRelativeResize="0"/>
          <p:nvPr/>
        </p:nvPicPr>
        <p:blipFill>
          <a:blip r:embed="rId3">
            <a:alphaModFix/>
          </a:blip>
          <a:stretch>
            <a:fillRect/>
          </a:stretch>
        </p:blipFill>
        <p:spPr>
          <a:xfrm>
            <a:off x="458000" y="2186050"/>
            <a:ext cx="1949600" cy="1305100"/>
          </a:xfrm>
          <a:prstGeom prst="rect">
            <a:avLst/>
          </a:prstGeom>
          <a:noFill/>
          <a:ln>
            <a:noFill/>
          </a:ln>
        </p:spPr>
      </p:pic>
      <p:pic>
        <p:nvPicPr>
          <p:cNvPr id="70" name="Google Shape;70;p15"/>
          <p:cNvPicPr preferRelativeResize="0"/>
          <p:nvPr/>
        </p:nvPicPr>
        <p:blipFill rotWithShape="1">
          <a:blip r:embed="rId4">
            <a:alphaModFix/>
          </a:blip>
          <a:srcRect t="20469" b="18040"/>
          <a:stretch/>
        </p:blipFill>
        <p:spPr>
          <a:xfrm>
            <a:off x="2921325" y="2186050"/>
            <a:ext cx="2130975" cy="1305101"/>
          </a:xfrm>
          <a:prstGeom prst="rect">
            <a:avLst/>
          </a:prstGeom>
          <a:noFill/>
          <a:ln>
            <a:noFill/>
          </a:ln>
        </p:spPr>
      </p:pic>
      <p:pic>
        <p:nvPicPr>
          <p:cNvPr id="71" name="Google Shape;71;p15"/>
          <p:cNvPicPr preferRelativeResize="0"/>
          <p:nvPr/>
        </p:nvPicPr>
        <p:blipFill>
          <a:blip r:embed="rId5">
            <a:alphaModFix/>
          </a:blip>
          <a:stretch>
            <a:fillRect/>
          </a:stretch>
        </p:blipFill>
        <p:spPr>
          <a:xfrm>
            <a:off x="5566025" y="2221975"/>
            <a:ext cx="2130974" cy="1269175"/>
          </a:xfrm>
          <a:prstGeom prst="rect">
            <a:avLst/>
          </a:prstGeom>
          <a:noFill/>
          <a:ln>
            <a:noFill/>
          </a:ln>
        </p:spPr>
      </p:pic>
      <p:pic>
        <p:nvPicPr>
          <p:cNvPr id="72" name="Google Shape;72;p15"/>
          <p:cNvPicPr preferRelativeResize="0"/>
          <p:nvPr/>
        </p:nvPicPr>
        <p:blipFill>
          <a:blip r:embed="rId6">
            <a:alphaModFix/>
          </a:blip>
          <a:stretch>
            <a:fillRect/>
          </a:stretch>
        </p:blipFill>
        <p:spPr>
          <a:xfrm>
            <a:off x="1678025" y="3763375"/>
            <a:ext cx="4568950" cy="832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FFFF"/>
                </a:solidFill>
                <a:latin typeface="Comic Sans MS"/>
                <a:ea typeface="Comic Sans MS"/>
                <a:cs typeface="Comic Sans MS"/>
                <a:sym typeface="Comic Sans MS"/>
              </a:rPr>
              <a:t>About Thingspeak cloud</a:t>
            </a:r>
            <a:endParaRPr>
              <a:solidFill>
                <a:srgbClr val="FFFFFF"/>
              </a:solidFill>
              <a:latin typeface="Comic Sans MS"/>
              <a:ea typeface="Comic Sans MS"/>
              <a:cs typeface="Comic Sans MS"/>
              <a:sym typeface="Comic Sans MS"/>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ThingSpeak is an IoT analytics platform service that allows you to aggregate, visualize, and analyze live data streams in the cloud. You can send data to ThingSpeak from your devices, create instant visualization of live data, and send alerts.</a:t>
            </a:r>
            <a:endParaRPr>
              <a:solidFill>
                <a:srgbClr val="FFFFFF"/>
              </a:solidFill>
              <a:latin typeface="Times New Roman"/>
              <a:ea typeface="Times New Roman"/>
              <a:cs typeface="Times New Roman"/>
              <a:sym typeface="Times New Roman"/>
            </a:endParaRPr>
          </a:p>
          <a:p>
            <a:pPr marL="0" lvl="0" indent="0" algn="l" rtl="0">
              <a:spcBef>
                <a:spcPts val="1200"/>
              </a:spcBef>
              <a:spcAft>
                <a:spcPts val="0"/>
              </a:spcAft>
              <a:buNone/>
            </a:pPr>
            <a:r>
              <a:rPr lang="en">
                <a:solidFill>
                  <a:srgbClr val="FFFFFF"/>
                </a:solidFill>
                <a:latin typeface="Times New Roman"/>
                <a:ea typeface="Times New Roman"/>
                <a:cs typeface="Times New Roman"/>
                <a:sym typeface="Times New Roman"/>
              </a:rPr>
              <a:t>   						</a:t>
            </a:r>
            <a:endParaRPr>
              <a:solidFill>
                <a:srgbClr val="FFFFFF"/>
              </a:solidFill>
              <a:latin typeface="Times New Roman"/>
              <a:ea typeface="Times New Roman"/>
              <a:cs typeface="Times New Roman"/>
              <a:sym typeface="Times New Roman"/>
            </a:endParaRPr>
          </a:p>
          <a:p>
            <a:pPr marL="0" lvl="0" indent="0" algn="l" rtl="0">
              <a:spcBef>
                <a:spcPts val="1200"/>
              </a:spcBef>
              <a:spcAft>
                <a:spcPts val="1200"/>
              </a:spcAft>
              <a:buNone/>
            </a:pPr>
            <a:r>
              <a:rPr lang="en">
                <a:solidFill>
                  <a:srgbClr val="FFFFFF"/>
                </a:solidFill>
                <a:latin typeface="Times New Roman"/>
                <a:ea typeface="Times New Roman"/>
                <a:cs typeface="Times New Roman"/>
                <a:sym typeface="Times New Roman"/>
              </a:rPr>
              <a:t>							</a:t>
            </a:r>
            <a:endParaRPr>
              <a:solidFill>
                <a:srgbClr val="FFFFFF"/>
              </a:solidFill>
              <a:latin typeface="Times New Roman"/>
              <a:ea typeface="Times New Roman"/>
              <a:cs typeface="Times New Roman"/>
              <a:sym typeface="Times New Roman"/>
            </a:endParaRPr>
          </a:p>
        </p:txBody>
      </p:sp>
      <p:pic>
        <p:nvPicPr>
          <p:cNvPr id="79" name="Google Shape;79;p16"/>
          <p:cNvPicPr preferRelativeResize="0"/>
          <p:nvPr/>
        </p:nvPicPr>
        <p:blipFill>
          <a:blip r:embed="rId3">
            <a:alphaModFix/>
          </a:blip>
          <a:stretch>
            <a:fillRect/>
          </a:stretch>
        </p:blipFill>
        <p:spPr>
          <a:xfrm>
            <a:off x="311700" y="2206950"/>
            <a:ext cx="2752525" cy="1485900"/>
          </a:xfrm>
          <a:prstGeom prst="rect">
            <a:avLst/>
          </a:prstGeom>
          <a:noFill/>
          <a:ln>
            <a:noFill/>
          </a:ln>
        </p:spPr>
      </p:pic>
      <p:pic>
        <p:nvPicPr>
          <p:cNvPr id="80" name="Google Shape;80;p16"/>
          <p:cNvPicPr preferRelativeResize="0"/>
          <p:nvPr/>
        </p:nvPicPr>
        <p:blipFill>
          <a:blip r:embed="rId4">
            <a:alphaModFix/>
          </a:blip>
          <a:stretch>
            <a:fillRect/>
          </a:stretch>
        </p:blipFill>
        <p:spPr>
          <a:xfrm>
            <a:off x="3191400" y="3009475"/>
            <a:ext cx="3051025" cy="1485900"/>
          </a:xfrm>
          <a:prstGeom prst="rect">
            <a:avLst/>
          </a:prstGeom>
          <a:noFill/>
          <a:ln>
            <a:noFill/>
          </a:ln>
        </p:spPr>
      </p:pic>
      <p:pic>
        <p:nvPicPr>
          <p:cNvPr id="81" name="Google Shape;81;p16"/>
          <p:cNvPicPr preferRelativeResize="0"/>
          <p:nvPr/>
        </p:nvPicPr>
        <p:blipFill>
          <a:blip r:embed="rId5">
            <a:alphaModFix/>
          </a:blip>
          <a:stretch>
            <a:fillRect/>
          </a:stretch>
        </p:blipFill>
        <p:spPr>
          <a:xfrm>
            <a:off x="6383276" y="3584025"/>
            <a:ext cx="2439353" cy="1485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50">
                <a:solidFill>
                  <a:srgbClr val="FFFFFF"/>
                </a:solidFill>
                <a:latin typeface="Comic Sans MS"/>
                <a:ea typeface="Comic Sans MS"/>
                <a:cs typeface="Comic Sans MS"/>
                <a:sym typeface="Comic Sans MS"/>
              </a:rPr>
              <a:t>Block Diagram for Ultrasonic sensor Data to Thingspeak</a:t>
            </a:r>
            <a:endParaRPr sz="2450">
              <a:solidFill>
                <a:srgbClr val="FFFFFF"/>
              </a:solidFill>
              <a:latin typeface="Comic Sans MS"/>
              <a:ea typeface="Comic Sans MS"/>
              <a:cs typeface="Comic Sans MS"/>
              <a:sym typeface="Comic Sans MS"/>
            </a:endParaRPr>
          </a:p>
        </p:txBody>
      </p:sp>
      <p:sp>
        <p:nvSpPr>
          <p:cNvPr id="87" name="Google Shape;8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8" name="Google Shape;88;p17"/>
          <p:cNvPicPr preferRelativeResize="0"/>
          <p:nvPr/>
        </p:nvPicPr>
        <p:blipFill rotWithShape="1">
          <a:blip r:embed="rId3">
            <a:alphaModFix/>
          </a:blip>
          <a:srcRect t="11762"/>
          <a:stretch/>
        </p:blipFill>
        <p:spPr>
          <a:xfrm>
            <a:off x="738700" y="1231675"/>
            <a:ext cx="7614925" cy="3474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92"/>
        <p:cNvGrpSpPr/>
        <p:nvPr/>
      </p:nvGrpSpPr>
      <p:grpSpPr>
        <a:xfrm>
          <a:off x="0" y="0"/>
          <a:ext cx="0" cy="0"/>
          <a:chOff x="0" y="0"/>
          <a:chExt cx="0" cy="0"/>
        </a:xfrm>
      </p:grpSpPr>
      <p:sp>
        <p:nvSpPr>
          <p:cNvPr id="93" name="Google Shape;93;p18"/>
          <p:cNvSpPr txBox="1"/>
          <p:nvPr/>
        </p:nvSpPr>
        <p:spPr>
          <a:xfrm>
            <a:off x="0" y="0"/>
            <a:ext cx="9144000" cy="4520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1700"/>
              </a:spcBef>
              <a:spcAft>
                <a:spcPts val="0"/>
              </a:spcAft>
              <a:buNone/>
            </a:pPr>
            <a:r>
              <a:rPr lang="en" sz="1800">
                <a:solidFill>
                  <a:srgbClr val="FFFFFF"/>
                </a:solidFill>
                <a:latin typeface="Times New Roman"/>
                <a:ea typeface="Times New Roman"/>
                <a:cs typeface="Times New Roman"/>
                <a:sym typeface="Times New Roman"/>
              </a:rPr>
              <a:t>Firstly the Arduino will trigger the ultrasonic sensor and collects the data, after calculating the distance arduino will convey this data to ESP8266 module via UART / serial communication. The serial data consists of distance data in cm with 2 to 3 decimal places. The ESP8266 will send this data to your Thingspeak account via internet. </a:t>
            </a:r>
            <a:endParaRPr sz="1800">
              <a:solidFill>
                <a:srgbClr val="FFFFFF"/>
              </a:solidFill>
              <a:latin typeface="Times New Roman"/>
              <a:ea typeface="Times New Roman"/>
              <a:cs typeface="Times New Roman"/>
              <a:sym typeface="Times New Roman"/>
            </a:endParaRPr>
          </a:p>
          <a:p>
            <a:pPr marL="0" lvl="0" indent="0" algn="l" rtl="0">
              <a:lnSpc>
                <a:spcPct val="115000"/>
              </a:lnSpc>
              <a:spcBef>
                <a:spcPts val="1700"/>
              </a:spcBef>
              <a:spcAft>
                <a:spcPts val="0"/>
              </a:spcAft>
              <a:buNone/>
            </a:pPr>
            <a:endParaRPr sz="1800">
              <a:solidFill>
                <a:srgbClr val="FFFFFF"/>
              </a:solidFill>
              <a:latin typeface="Times New Roman"/>
              <a:ea typeface="Times New Roman"/>
              <a:cs typeface="Times New Roman"/>
              <a:sym typeface="Times New Roman"/>
            </a:endParaRPr>
          </a:p>
          <a:p>
            <a:pPr marL="0" lvl="0" indent="0" algn="l" rtl="0">
              <a:lnSpc>
                <a:spcPct val="115000"/>
              </a:lnSpc>
              <a:spcBef>
                <a:spcPts val="1700"/>
              </a:spcBef>
              <a:spcAft>
                <a:spcPts val="0"/>
              </a:spcAft>
              <a:buNone/>
            </a:pPr>
            <a:endParaRPr sz="1800">
              <a:solidFill>
                <a:srgbClr val="FFFFFF"/>
              </a:solidFill>
              <a:latin typeface="Times New Roman"/>
              <a:ea typeface="Times New Roman"/>
              <a:cs typeface="Times New Roman"/>
              <a:sym typeface="Times New Roman"/>
            </a:endParaRPr>
          </a:p>
          <a:p>
            <a:pPr marL="0" lvl="0" indent="0" algn="ctr" rtl="0">
              <a:lnSpc>
                <a:spcPct val="115000"/>
              </a:lnSpc>
              <a:spcBef>
                <a:spcPts val="1700"/>
              </a:spcBef>
              <a:spcAft>
                <a:spcPts val="1700"/>
              </a:spcAft>
              <a:buNone/>
            </a:pPr>
            <a:r>
              <a:rPr lang="en" sz="1800">
                <a:solidFill>
                  <a:srgbClr val="FFFFFF"/>
                </a:solidFill>
                <a:latin typeface="Times New Roman"/>
                <a:ea typeface="Times New Roman"/>
                <a:cs typeface="Times New Roman"/>
                <a:sym typeface="Times New Roman"/>
              </a:rPr>
              <a:t>Since we are using a generic ESP8266 module we have to upload an appropriate program code that makes ESP8266 to accept serial data and send it to Thingspeak. We also need to upload another program code to Arduino board, so that it will convert the measured ultrasonic sensor data in serial data.</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FFFF"/>
                </a:solidFill>
                <a:latin typeface="Comic Sans MS"/>
                <a:ea typeface="Comic Sans MS"/>
                <a:cs typeface="Comic Sans MS"/>
                <a:sym typeface="Comic Sans MS"/>
              </a:rPr>
              <a:t>Creating Thingspeak channel</a:t>
            </a:r>
            <a:endParaRPr>
              <a:solidFill>
                <a:srgbClr val="FFFFFF"/>
              </a:solidFill>
              <a:latin typeface="Comic Sans MS"/>
              <a:ea typeface="Comic Sans MS"/>
              <a:cs typeface="Comic Sans MS"/>
              <a:sym typeface="Comic Sans MS"/>
            </a:endParaRPr>
          </a:p>
        </p:txBody>
      </p:sp>
      <p:sp>
        <p:nvSpPr>
          <p:cNvPr id="99" name="Google Shape;9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0" name="Google Shape;100;p19"/>
          <p:cNvPicPr preferRelativeResize="0"/>
          <p:nvPr/>
        </p:nvPicPr>
        <p:blipFill>
          <a:blip r:embed="rId3">
            <a:alphaModFix/>
          </a:blip>
          <a:stretch>
            <a:fillRect/>
          </a:stretch>
        </p:blipFill>
        <p:spPr>
          <a:xfrm>
            <a:off x="136775" y="1221650"/>
            <a:ext cx="4571999" cy="2700200"/>
          </a:xfrm>
          <a:prstGeom prst="rect">
            <a:avLst/>
          </a:prstGeom>
          <a:noFill/>
          <a:ln>
            <a:noFill/>
          </a:ln>
        </p:spPr>
      </p:pic>
      <p:pic>
        <p:nvPicPr>
          <p:cNvPr id="101" name="Google Shape;101;p19"/>
          <p:cNvPicPr preferRelativeResize="0"/>
          <p:nvPr/>
        </p:nvPicPr>
        <p:blipFill rotWithShape="1">
          <a:blip r:embed="rId4">
            <a:alphaModFix/>
          </a:blip>
          <a:srcRect r="7080"/>
          <a:stretch/>
        </p:blipFill>
        <p:spPr>
          <a:xfrm>
            <a:off x="5055200" y="304825"/>
            <a:ext cx="3537476" cy="472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a:solidFill>
                  <a:srgbClr val="FFFFFF"/>
                </a:solidFill>
                <a:latin typeface="Times New Roman"/>
                <a:ea typeface="Times New Roman"/>
                <a:cs typeface="Times New Roman"/>
                <a:sym typeface="Times New Roman"/>
              </a:rPr>
              <a:t>After successfully creating the channel it looks like this</a:t>
            </a:r>
            <a:endParaRPr sz="2120">
              <a:solidFill>
                <a:srgbClr val="FFFFFF"/>
              </a:solidFill>
              <a:latin typeface="Times New Roman"/>
              <a:ea typeface="Times New Roman"/>
              <a:cs typeface="Times New Roman"/>
              <a:sym typeface="Times New Roman"/>
            </a:endParaRPr>
          </a:p>
        </p:txBody>
      </p:sp>
      <p:sp>
        <p:nvSpPr>
          <p:cNvPr id="107" name="Google Shape;107;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8" name="Google Shape;108;p20"/>
          <p:cNvPicPr preferRelativeResize="0"/>
          <p:nvPr/>
        </p:nvPicPr>
        <p:blipFill rotWithShape="1">
          <a:blip r:embed="rId3">
            <a:alphaModFix/>
          </a:blip>
          <a:srcRect t="1370"/>
          <a:stretch/>
        </p:blipFill>
        <p:spPr>
          <a:xfrm>
            <a:off x="459025" y="647475"/>
            <a:ext cx="8225949" cy="408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6698"/>
              <a:buNone/>
            </a:pPr>
            <a:r>
              <a:rPr lang="en" sz="2120">
                <a:solidFill>
                  <a:srgbClr val="FFFFFF"/>
                </a:solidFill>
                <a:latin typeface="Times New Roman"/>
                <a:ea typeface="Times New Roman"/>
                <a:cs typeface="Times New Roman"/>
                <a:sym typeface="Times New Roman"/>
              </a:rPr>
              <a:t>After creating we need to copy channel id, and write api key as we need it for programming esp8266 module. </a:t>
            </a:r>
            <a:endParaRPr sz="2120">
              <a:solidFill>
                <a:srgbClr val="FFFFFF"/>
              </a:solidFill>
              <a:latin typeface="Times New Roman"/>
              <a:ea typeface="Times New Roman"/>
              <a:cs typeface="Times New Roman"/>
              <a:sym typeface="Times New Roman"/>
            </a:endParaRPr>
          </a:p>
        </p:txBody>
      </p:sp>
      <p:sp>
        <p:nvSpPr>
          <p:cNvPr id="114" name="Google Shape;11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5" name="Google Shape;115;p21"/>
          <p:cNvPicPr preferRelativeResize="0"/>
          <p:nvPr/>
        </p:nvPicPr>
        <p:blipFill>
          <a:blip r:embed="rId3">
            <a:alphaModFix/>
          </a:blip>
          <a:stretch>
            <a:fillRect/>
          </a:stretch>
        </p:blipFill>
        <p:spPr>
          <a:xfrm>
            <a:off x="265288" y="970150"/>
            <a:ext cx="8613424" cy="37810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691</Words>
  <Application>Microsoft Office PowerPoint</Application>
  <PresentationFormat>On-screen Show (16:9)</PresentationFormat>
  <Paragraphs>81</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Comic Sans MS</vt:lpstr>
      <vt:lpstr>Times New Roman</vt:lpstr>
      <vt:lpstr>Simple Light</vt:lpstr>
      <vt:lpstr>Development of Smart Waste Management System based on IoT platform</vt:lpstr>
      <vt:lpstr>Mini Project By:</vt:lpstr>
      <vt:lpstr>Hardware Development</vt:lpstr>
      <vt:lpstr>About Thingspeak cloud</vt:lpstr>
      <vt:lpstr>Block Diagram for Ultrasonic sensor Data to Thingspeak</vt:lpstr>
      <vt:lpstr>PowerPoint Presentation</vt:lpstr>
      <vt:lpstr>Creating Thingspeak channel</vt:lpstr>
      <vt:lpstr>After successfully creating the channel it looks like this</vt:lpstr>
      <vt:lpstr>After creating we need to copy channel id, and write api key as we need it for programming esp8266 module. </vt:lpstr>
      <vt:lpstr>How to upload the program code to ESP8266 module.</vt:lpstr>
      <vt:lpstr>PowerPoint Presentation</vt:lpstr>
      <vt:lpstr>Uploading the program code to Arduino Uno.</vt:lpstr>
      <vt:lpstr>Once we rewire it will look something like this: </vt:lpstr>
      <vt:lpstr>For demo purpose we fixed the module onto the small dustbin and checked its performance.</vt:lpstr>
      <vt:lpstr>Interior view of the dust bin</vt:lpstr>
      <vt:lpstr>Alert mail on reaching threshold value:</vt:lpstr>
      <vt:lpstr>Future Prediction </vt:lpstr>
      <vt:lpstr>Steps for building machine learning model</vt:lpstr>
      <vt:lpstr>Decision-Tree-Classifier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Smart Waste Management System based on IoT platform</dc:title>
  <cp:lastModifiedBy>Microsoft account</cp:lastModifiedBy>
  <cp:revision>1</cp:revision>
  <dcterms:modified xsi:type="dcterms:W3CDTF">2021-05-14T04:44:36Z</dcterms:modified>
</cp:coreProperties>
</file>